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345" r:id="rId3"/>
    <p:sldId id="269" r:id="rId4"/>
    <p:sldId id="352" r:id="rId5"/>
    <p:sldId id="311" r:id="rId6"/>
    <p:sldId id="336" r:id="rId7"/>
    <p:sldId id="313" r:id="rId8"/>
    <p:sldId id="353" r:id="rId9"/>
    <p:sldId id="326" r:id="rId10"/>
    <p:sldId id="258" r:id="rId11"/>
    <p:sldId id="371" r:id="rId12"/>
    <p:sldId id="327" r:id="rId13"/>
    <p:sldId id="369" r:id="rId14"/>
    <p:sldId id="257" r:id="rId15"/>
    <p:sldId id="370" r:id="rId16"/>
    <p:sldId id="283" r:id="rId17"/>
    <p:sldId id="372" r:id="rId18"/>
    <p:sldId id="293" r:id="rId19"/>
    <p:sldId id="297" r:id="rId20"/>
    <p:sldId id="337" r:id="rId21"/>
    <p:sldId id="342" r:id="rId22"/>
    <p:sldId id="292" r:id="rId23"/>
    <p:sldId id="373" r:id="rId24"/>
    <p:sldId id="374" r:id="rId25"/>
    <p:sldId id="375" r:id="rId26"/>
    <p:sldId id="308" r:id="rId27"/>
    <p:sldId id="309" r:id="rId28"/>
    <p:sldId id="285" r:id="rId29"/>
    <p:sldId id="377" r:id="rId30"/>
    <p:sldId id="290" r:id="rId31"/>
    <p:sldId id="275" r:id="rId32"/>
    <p:sldId id="301" r:id="rId33"/>
    <p:sldId id="274" r:id="rId34"/>
    <p:sldId id="378" r:id="rId35"/>
    <p:sldId id="334" r:id="rId36"/>
    <p:sldId id="317" r:id="rId37"/>
    <p:sldId id="314" r:id="rId38"/>
    <p:sldId id="329" r:id="rId39"/>
    <p:sldId id="335" r:id="rId40"/>
    <p:sldId id="343" r:id="rId41"/>
    <p:sldId id="344" r:id="rId42"/>
    <p:sldId id="379" r:id="rId43"/>
    <p:sldId id="330" r:id="rId44"/>
    <p:sldId id="331" r:id="rId45"/>
    <p:sldId id="357" r:id="rId46"/>
    <p:sldId id="341" r:id="rId47"/>
    <p:sldId id="324" r:id="rId48"/>
    <p:sldId id="328" r:id="rId49"/>
    <p:sldId id="351" r:id="rId50"/>
    <p:sldId id="332" r:id="rId51"/>
    <p:sldId id="346" r:id="rId52"/>
    <p:sldId id="347" r:id="rId53"/>
    <p:sldId id="355" r:id="rId54"/>
    <p:sldId id="376" r:id="rId55"/>
    <p:sldId id="348" r:id="rId56"/>
    <p:sldId id="349" r:id="rId57"/>
    <p:sldId id="356" r:id="rId58"/>
    <p:sldId id="333" r:id="rId59"/>
    <p:sldId id="350" r:id="rId60"/>
    <p:sldId id="266" r:id="rId61"/>
    <p:sldId id="358" r:id="rId62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1"/>
            <p14:sldId id="336"/>
            <p14:sldId id="313"/>
            <p14:sldId id="353"/>
            <p14:sldId id="326"/>
            <p14:sldId id="258"/>
            <p14:sldId id="371"/>
            <p14:sldId id="327"/>
            <p14:sldId id="369"/>
            <p14:sldId id="257"/>
            <p14:sldId id="370"/>
            <p14:sldId id="283"/>
            <p14:sldId id="372"/>
            <p14:sldId id="293"/>
            <p14:sldId id="297"/>
            <p14:sldId id="337"/>
            <p14:sldId id="342"/>
            <p14:sldId id="292"/>
            <p14:sldId id="373"/>
            <p14:sldId id="374"/>
            <p14:sldId id="375"/>
            <p14:sldId id="308"/>
            <p14:sldId id="309"/>
            <p14:sldId id="285"/>
            <p14:sldId id="377"/>
            <p14:sldId id="290"/>
            <p14:sldId id="275"/>
            <p14:sldId id="301"/>
            <p14:sldId id="274"/>
            <p14:sldId id="378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79"/>
            <p14:sldId id="330"/>
            <p14:sldId id="331"/>
            <p14:sldId id="357"/>
            <p14:sldId id="341"/>
            <p14:sldId id="324"/>
            <p14:sldId id="328"/>
            <p14:sldId id="351"/>
            <p14:sldId id="332"/>
            <p14:sldId id="346"/>
            <p14:sldId id="347"/>
            <p14:sldId id="355"/>
            <p14:sldId id="376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698500"/>
            <a:ext cx="4643437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Intermediate Raspberry Pi</a:t>
            </a:r>
            <a:br>
              <a:rPr lang="en-US" sz="4000" cap="none" dirty="0"/>
            </a:br>
            <a:r>
              <a:rPr lang="en-US" sz="4000" cap="none" dirty="0">
                <a:solidFill>
                  <a:schemeClr val="accent1"/>
                </a:solidFill>
              </a:rPr>
              <a:t>Fun with Sensors an Security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 25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787954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81200"/>
            <a:ext cx="4238625" cy="467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FFA057-DF4A-4928-B6AE-8D552EBF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2725"/>
            <a:ext cx="4492101" cy="2246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FC7D9-15B1-48F4-B79B-5D5208DBF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851" y="1905000"/>
            <a:ext cx="27622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56B334-529D-4A50-AFF1-1D72580D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1925" y="1295400"/>
            <a:ext cx="499775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1866900"/>
            <a:ext cx="5272087" cy="338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EF2C3-D1F2-4F58-9545-97FEDCD19CC0}"/>
              </a:ext>
            </a:extLst>
          </p:cNvPr>
          <p:cNvSpPr txBox="1"/>
          <p:nvPr/>
        </p:nvSpPr>
        <p:spPr>
          <a:xfrm>
            <a:off x="228600" y="54483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  &lt;Tab&gt; Auto complete </a:t>
            </a:r>
          </a:p>
          <a:p>
            <a:r>
              <a:rPr lang="en-US" dirty="0"/>
              <a:t>         Left mouse to select for copy, Center mouse to paste.</a:t>
            </a:r>
          </a:p>
          <a:p>
            <a:r>
              <a:rPr lang="en-US" dirty="0"/>
              <a:t>         ^c to stop a command</a:t>
            </a:r>
          </a:p>
          <a:p>
            <a:r>
              <a:rPr lang="en-US" dirty="0"/>
              <a:t>         Up Arrow to through previous commands.  </a:t>
            </a:r>
          </a:p>
          <a:p>
            <a:r>
              <a:rPr lang="en-US"/>
              <a:t>         Left </a:t>
            </a:r>
            <a:r>
              <a:rPr lang="en-US" dirty="0"/>
              <a:t>and Right arrows to edit line.</a:t>
            </a:r>
          </a:p>
        </p:txBody>
      </p:sp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r>
              <a:rPr lang="en-US" dirty="0"/>
              <a:t>history = commands run in the past.  !(number) re-runs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478" y="4460700"/>
            <a:ext cx="3429000" cy="215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925"/>
            <a:ext cx="8229600" cy="990600"/>
          </a:xfrm>
        </p:spPr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914401"/>
            <a:ext cx="3429000" cy="365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18C7-CE4A-4285-B917-00E1DAAB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241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GPIO (General Purpose IO)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Open a terminal and </a:t>
            </a:r>
            <a:r>
              <a:rPr lang="en-US" sz="2000" b="1" i="1" dirty="0">
                <a:solidFill>
                  <a:schemeClr val="tx1"/>
                </a:solidFill>
              </a:rPr>
              <a:t>cd </a:t>
            </a:r>
            <a:r>
              <a:rPr lang="en-US" sz="2000" b="1" i="1" dirty="0" err="1">
                <a:solidFill>
                  <a:schemeClr val="tx1"/>
                </a:solidFill>
              </a:rPr>
              <a:t>CSU_Pi_Class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Then </a:t>
            </a:r>
            <a:r>
              <a:rPr lang="en-US" sz="2000" b="1" i="1" dirty="0">
                <a:solidFill>
                  <a:schemeClr val="tx1"/>
                </a:solidFill>
              </a:rPr>
              <a:t>. /set_inputs.sh</a:t>
            </a:r>
            <a:endParaRPr lang="en-US" b="1" i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DE1EA4-FFA0-426C-B76C-BDB4F462E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299320"/>
            <a:ext cx="3581400" cy="5554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EAE15-24B6-4D1B-BA05-C1C633B06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763" y="1905000"/>
            <a:ext cx="5087714" cy="3577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E4B0F9-7DAD-4565-A75A-EF095ED24F6B}"/>
              </a:ext>
            </a:extLst>
          </p:cNvPr>
          <p:cNvSpPr txBox="1"/>
          <p:nvPr/>
        </p:nvSpPr>
        <p:spPr>
          <a:xfrm>
            <a:off x="3886200" y="125866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gpio</a:t>
            </a:r>
            <a:r>
              <a:rPr lang="en-US" b="1" i="1" dirty="0"/>
              <a:t> </a:t>
            </a:r>
            <a:r>
              <a:rPr lang="en-US" b="1" i="1" dirty="0" err="1"/>
              <a:t>readall</a:t>
            </a:r>
            <a:r>
              <a:rPr lang="en-US" b="1" i="1" dirty="0"/>
              <a:t>  </a:t>
            </a:r>
            <a:r>
              <a:rPr lang="en-US" dirty="0"/>
              <a:t>will show all the pins and their current state.</a:t>
            </a:r>
            <a:r>
              <a:rPr lang="en-US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034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 (GP2 connecting to GPIO4)</a:t>
            </a:r>
          </a:p>
          <a:p>
            <a:r>
              <a:rPr lang="en-US" dirty="0"/>
              <a:t>Connect VDD to +5VIN on J9, and GND on the same J9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2BE3B-0B5E-422B-8DA6-1EFC9AC7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36024"/>
            <a:ext cx="4019550" cy="45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D1BE1-6CC0-462F-86D8-15556609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39" y="2224194"/>
            <a:ext cx="2633054" cy="208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98EDB-42D9-4699-A872-1A1651E49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78669"/>
            <a:ext cx="6172199" cy="2748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0" y="340608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19200" y="3590747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3A0A-CFD7-479B-AD43-5B50C3FE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Serial Standard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9AD8E2-3A5E-4121-A823-C44C6BD75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67" y="4191000"/>
            <a:ext cx="8229600" cy="1817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E52A2-38EF-4EFA-AE61-327E7636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1524000"/>
            <a:ext cx="4953000" cy="276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CD14A-F178-4406-B34E-F4B36D459FE4}"/>
              </a:ext>
            </a:extLst>
          </p:cNvPr>
          <p:cNvSpPr txBox="1"/>
          <p:nvPr/>
        </p:nvSpPr>
        <p:spPr>
          <a:xfrm>
            <a:off x="2895600" y="6172200"/>
            <a:ext cx="548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100KHz/400KHz</a:t>
            </a:r>
          </a:p>
        </p:txBody>
      </p:sp>
    </p:spTree>
    <p:extLst>
      <p:ext uri="{BB962C8B-B14F-4D97-AF65-F5344CB8AC3E}">
        <p14:creationId xmlns:p14="http://schemas.microsoft.com/office/powerpoint/2010/main" val="443947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2E182-FE2F-44E6-BF01-00E48C2A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2948018"/>
            <a:ext cx="2895600" cy="39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220DF-4EA9-48A8-B7A2-143CD86B338F}"/>
              </a:ext>
            </a:extLst>
          </p:cNvPr>
          <p:cNvSpPr txBox="1"/>
          <p:nvPr/>
        </p:nvSpPr>
        <p:spPr>
          <a:xfrm>
            <a:off x="533400" y="5257800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this bus to be active the following line must be added to /boot/config.txt</a:t>
            </a:r>
          </a:p>
          <a:p>
            <a:r>
              <a:rPr lang="en-US" sz="2400" dirty="0" err="1"/>
              <a:t>dtparam</a:t>
            </a:r>
            <a:r>
              <a:rPr lang="en-US" sz="2400" dirty="0"/>
              <a:t>=i2c_vc=on</a:t>
            </a:r>
          </a:p>
        </p:txBody>
      </p:sp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D1BD-1E48-42A4-8681-C32D0C31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Serial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B6EFA-69A3-4448-BD07-DD5B6B541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037" y="2538412"/>
            <a:ext cx="5495925" cy="300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111FE3-503C-45FB-ADC7-98200BA2A6C1}"/>
              </a:ext>
            </a:extLst>
          </p:cNvPr>
          <p:cNvSpPr txBox="1"/>
          <p:nvPr/>
        </p:nvSpPr>
        <p:spPr>
          <a:xfrm>
            <a:off x="457200" y="1314271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wires for transfer versus I2C 2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Duplex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faster data rates in excess of 100MHz in some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devices, limited by Chip selects and fan out.</a:t>
            </a:r>
          </a:p>
        </p:txBody>
      </p:sp>
    </p:spTree>
    <p:extLst>
      <p:ext uri="{BB962C8B-B14F-4D97-AF65-F5344CB8AC3E}">
        <p14:creationId xmlns:p14="http://schemas.microsoft.com/office/powerpoint/2010/main" val="846067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“A7” Pin for the analog input</a:t>
            </a:r>
          </a:p>
          <a:p>
            <a:r>
              <a:rPr lang="en-US" sz="1800" dirty="0"/>
              <a:t>Hook up VDD to J10  and GND to the same J10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11B6F-0BFA-49BB-B1B3-D6982284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74140"/>
            <a:ext cx="4024312" cy="368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(WPA)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Low power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r>
              <a:rPr lang="en-US" sz="2800" dirty="0"/>
              <a:t>1080 – A port we will use to put out a Web Page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877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Web browser open </a:t>
            </a:r>
            <a:r>
              <a:rPr lang="en-US" b="1" dirty="0"/>
              <a:t>localhost:1080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20141-46C9-486F-8D18-9684CDEB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23" y="823355"/>
            <a:ext cx="4953000" cy="2290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CE626-85A0-422D-9AB4-52C41F8BB91A}"/>
              </a:ext>
            </a:extLst>
          </p:cNvPr>
          <p:cNvSpPr txBox="1"/>
          <p:nvPr/>
        </p:nvSpPr>
        <p:spPr>
          <a:xfrm>
            <a:off x="3657600" y="242729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0F1C75-D7AA-448E-B31B-717686B20B03}"/>
              </a:ext>
            </a:extLst>
          </p:cNvPr>
          <p:cNvCxnSpPr/>
          <p:nvPr/>
        </p:nvCxnSpPr>
        <p:spPr>
          <a:xfrm flipH="1">
            <a:off x="2971800" y="2611959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24C9C8-67E1-4E35-A88E-335B74EB7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721"/>
          <a:stretch/>
        </p:blipFill>
        <p:spPr>
          <a:xfrm>
            <a:off x="2044645" y="2796625"/>
            <a:ext cx="4991278" cy="40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Open “~/M2-L8/web_powerstation.py” with </a:t>
            </a:r>
            <a:r>
              <a:rPr lang="en-US" sz="3200" dirty="0" err="1"/>
              <a:t>Geany</a:t>
            </a: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8D6979-5409-4FC3-A5AC-529521F48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447800"/>
            <a:ext cx="8229600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690A28-6136-4515-9DB3-EC3A8EF1CA8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 a Web browser open </a:t>
            </a:r>
            <a:r>
              <a:rPr lang="en-US" b="1"/>
              <a:t>localhost:1080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11534-1340-47B5-A6BA-F5F70953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990600"/>
            <a:ext cx="4953000" cy="2290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77981-74F6-4820-8BD9-384208623F50}"/>
              </a:ext>
            </a:extLst>
          </p:cNvPr>
          <p:cNvSpPr txBox="1"/>
          <p:nvPr/>
        </p:nvSpPr>
        <p:spPr>
          <a:xfrm>
            <a:off x="4797271" y="43873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B82C5-D753-448D-932E-57BDEFB3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388375"/>
            <a:ext cx="1714500" cy="147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0E3284-8161-426D-8C42-3A4533686E4D}"/>
              </a:ext>
            </a:extLst>
          </p:cNvPr>
          <p:cNvSpPr txBox="1"/>
          <p:nvPr/>
        </p:nvSpPr>
        <p:spPr>
          <a:xfrm>
            <a:off x="3695700" y="26382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98B5F9-8331-49F6-8584-472E27F38EC5}"/>
              </a:ext>
            </a:extLst>
          </p:cNvPr>
          <p:cNvCxnSpPr/>
          <p:nvPr/>
        </p:nvCxnSpPr>
        <p:spPr>
          <a:xfrm flipH="1">
            <a:off x="3009900" y="28229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BEED71-9185-4D09-A88E-7CF45C58B60F}"/>
              </a:ext>
            </a:extLst>
          </p:cNvPr>
          <p:cNvCxnSpPr/>
          <p:nvPr/>
        </p:nvCxnSpPr>
        <p:spPr>
          <a:xfrm flipH="1">
            <a:off x="4114800" y="45720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F044495-E4BA-45AC-9E91-A29B691AF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422"/>
          <a:stretch/>
        </p:blipFill>
        <p:spPr>
          <a:xfrm>
            <a:off x="1418034" y="4941332"/>
            <a:ext cx="5393532" cy="15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58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webpages:1080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0"/>
            <a:ext cx="8458200" cy="4953000"/>
          </a:xfrm>
        </p:spPr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1080’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E5BF3-98ED-49A2-9C15-196EFBDC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981200"/>
            <a:ext cx="61817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dissipation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2844</Words>
  <Application>Microsoft Office PowerPoint</Application>
  <PresentationFormat>On-screen Show (4:3)</PresentationFormat>
  <Paragraphs>466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Clarity</vt:lpstr>
      <vt:lpstr>Intermediate Raspberry Pi Fun with Sensors an Security</vt:lpstr>
      <vt:lpstr>This is What We are Doing Today</vt:lpstr>
      <vt:lpstr>Outline:</vt:lpstr>
      <vt:lpstr>Major Programming Languages</vt:lpstr>
      <vt:lpstr>Arduino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Raspberry Pi Raspbian Versions</vt:lpstr>
      <vt:lpstr>Raspberry Pi as Wireless Access Point</vt:lpstr>
      <vt:lpstr>GNURadio and Raspberry Pi 10.5 GHz Radar Test Range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Geany – A Good Generic Programming IDE </vt:lpstr>
      <vt:lpstr>Hello World! Geany</vt:lpstr>
      <vt:lpstr>Hello World! Geany</vt:lpstr>
      <vt:lpstr>Raspberry Pi I/O*</vt:lpstr>
      <vt:lpstr>GPIO Pin out*</vt:lpstr>
      <vt:lpstr>Now For Fun and Games with the Pi</vt:lpstr>
      <vt:lpstr>Raspberry Pi GPIO (General Purpose IO) Open a terminal and cd CSU_Pi_Class Then . /set_inputs.sh</vt:lpstr>
      <vt:lpstr>Hook up Relay</vt:lpstr>
      <vt:lpstr>Geany looper.sh and LED_Blink.py</vt:lpstr>
      <vt:lpstr>Web Page LED Control</vt:lpstr>
      <vt:lpstr>Geany button.py, button_demo.py and button.pwm.py</vt:lpstr>
      <vt:lpstr>I2C Serial Standard 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Serial Interface</vt:lpstr>
      <vt:lpstr>SPI and ADC</vt:lpstr>
      <vt:lpstr>Open adc_test.c with Geany, compile, and run</vt:lpstr>
      <vt:lpstr>Use C Bit-Bang SPI in Python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localhost:1080 </vt:lpstr>
      <vt:lpstr>Open “~/M2-L8/web_powerstation.py” with Geany</vt:lpstr>
      <vt:lpstr>PowerPoint Presentation</vt:lpstr>
      <vt:lpstr>Close your web browser to localhost and Share ip addresses and open other lab station  webpages:1080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2019-09-24T17:58:24Z</dcterms:modified>
</cp:coreProperties>
</file>